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4" r:id="rId3"/>
    <p:sldId id="267" r:id="rId4"/>
    <p:sldId id="265" r:id="rId5"/>
    <p:sldId id="268" r:id="rId6"/>
    <p:sldId id="274" r:id="rId7"/>
    <p:sldId id="275" r:id="rId8"/>
    <p:sldId id="266" r:id="rId9"/>
    <p:sldId id="273" r:id="rId10"/>
    <p:sldId id="276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2577-8757-4055-8C26-3F41CD82012D}" type="datetimeFigureOut">
              <a:rPr lang="th-TH" smtClean="0"/>
              <a:pPr/>
              <a:t>02/04/58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E532-0F52-4DE9-B11E-C09A14E1ED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238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2577-8757-4055-8C26-3F41CD82012D}" type="datetimeFigureOut">
              <a:rPr lang="th-TH" smtClean="0"/>
              <a:pPr/>
              <a:t>02/04/58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E532-0F52-4DE9-B11E-C09A14E1ED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130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2577-8757-4055-8C26-3F41CD82012D}" type="datetimeFigureOut">
              <a:rPr lang="th-TH" smtClean="0"/>
              <a:pPr/>
              <a:t>02/04/58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E532-0F52-4DE9-B11E-C09A14E1ED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482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2577-8757-4055-8C26-3F41CD82012D}" type="datetimeFigureOut">
              <a:rPr lang="th-TH" smtClean="0"/>
              <a:pPr/>
              <a:t>02/04/58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E532-0F52-4DE9-B11E-C09A14E1ED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066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2577-8757-4055-8C26-3F41CD82012D}" type="datetimeFigureOut">
              <a:rPr lang="th-TH" smtClean="0"/>
              <a:pPr/>
              <a:t>02/04/58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E532-0F52-4DE9-B11E-C09A14E1ED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138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2577-8757-4055-8C26-3F41CD82012D}" type="datetimeFigureOut">
              <a:rPr lang="th-TH" smtClean="0"/>
              <a:pPr/>
              <a:t>02/04/58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E532-0F52-4DE9-B11E-C09A14E1ED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344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2577-8757-4055-8C26-3F41CD82012D}" type="datetimeFigureOut">
              <a:rPr lang="th-TH" smtClean="0"/>
              <a:pPr/>
              <a:t>02/04/58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E532-0F52-4DE9-B11E-C09A14E1ED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321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2577-8757-4055-8C26-3F41CD82012D}" type="datetimeFigureOut">
              <a:rPr lang="th-TH" smtClean="0"/>
              <a:pPr/>
              <a:t>02/04/58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E532-0F52-4DE9-B11E-C09A14E1ED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859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2577-8757-4055-8C26-3F41CD82012D}" type="datetimeFigureOut">
              <a:rPr lang="th-TH" smtClean="0"/>
              <a:pPr/>
              <a:t>02/04/58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E532-0F52-4DE9-B11E-C09A14E1ED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246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2577-8757-4055-8C26-3F41CD82012D}" type="datetimeFigureOut">
              <a:rPr lang="th-TH" smtClean="0"/>
              <a:pPr/>
              <a:t>02/04/58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E532-0F52-4DE9-B11E-C09A14E1ED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212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2577-8757-4055-8C26-3F41CD82012D}" type="datetimeFigureOut">
              <a:rPr lang="th-TH" smtClean="0"/>
              <a:pPr/>
              <a:t>02/04/58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E532-0F52-4DE9-B11E-C09A14E1ED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229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22577-8757-4055-8C26-3F41CD82012D}" type="datetimeFigureOut">
              <a:rPr lang="th-TH" smtClean="0"/>
              <a:pPr/>
              <a:t>02/04/58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E532-0F52-4DE9-B11E-C09A14E1ED1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574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046" y="771525"/>
            <a:ext cx="8096864" cy="1242994"/>
          </a:xfrm>
        </p:spPr>
        <p:txBody>
          <a:bodyPr>
            <a:noAutofit/>
          </a:bodyPr>
          <a:lstStyle/>
          <a:p>
            <a:pPr algn="l"/>
            <a:r>
              <a:rPr lang="en-US" sz="33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 Greater 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Bangkok</a:t>
            </a:r>
            <a:r>
              <a:rPr lang="en-US" sz="33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Served by</a:t>
            </a:r>
            <a:br>
              <a:rPr lang="en-US" sz="33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3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Newly Introduced MRT Network</a:t>
            </a:r>
            <a:endParaRPr lang="th-TH" sz="3300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0839" y="2249523"/>
            <a:ext cx="4779860" cy="944473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Yiemchai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Chatkeo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2.April 2015</a:t>
            </a:r>
            <a:endParaRPr lang="th-TH" sz="27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30611" r="6463" b="8638"/>
          <a:stretch/>
        </p:blipFill>
        <p:spPr>
          <a:xfrm>
            <a:off x="940961" y="2327230"/>
            <a:ext cx="3391553" cy="33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0350" b="1" dirty="0"/>
              <a:t>THANK YOU</a:t>
            </a:r>
            <a:endParaRPr lang="th-TH" sz="1035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Mass Rapid Transit / Urban Rail</a:t>
            </a:r>
            <a:endParaRPr lang="th-TH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2434177" y="2126100"/>
            <a:ext cx="2703881" cy="1690486"/>
            <a:chOff x="3470855" y="2102812"/>
            <a:chExt cx="4836019" cy="26015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470855" y="2748014"/>
              <a:ext cx="4836019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470855" y="2102812"/>
              <a:ext cx="4836019" cy="2601532"/>
            </a:xfrm>
            <a:prstGeom prst="round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500" b="1" dirty="0">
                  <a:solidFill>
                    <a:schemeClr val="accent3">
                      <a:lumMod val="50000"/>
                    </a:schemeClr>
                  </a:solidFill>
                </a:rPr>
                <a:t>No. of Passengers</a:t>
              </a:r>
            </a:p>
            <a:p>
              <a:endParaRPr lang="en-US" sz="788" b="1" dirty="0">
                <a:solidFill>
                  <a:schemeClr val="accent3">
                    <a:lumMod val="50000"/>
                  </a:schemeClr>
                </a:solidFill>
              </a:endParaRPr>
            </a:p>
            <a:p>
              <a:r>
                <a:rPr lang="en-US" sz="1500" b="1" dirty="0">
                  <a:solidFill>
                    <a:schemeClr val="accent3">
                      <a:lumMod val="50000"/>
                    </a:schemeClr>
                  </a:solidFill>
                </a:rPr>
                <a:t>Reduced No. of Car Uses</a:t>
              </a:r>
            </a:p>
            <a:p>
              <a:r>
                <a:rPr lang="en-US" sz="1500" b="1" dirty="0">
                  <a:solidFill>
                    <a:schemeClr val="accent3">
                      <a:lumMod val="50000"/>
                    </a:schemeClr>
                  </a:solidFill>
                </a:rPr>
                <a:t>Reduced </a:t>
              </a:r>
              <a:r>
                <a:rPr lang="en-US" sz="1500" b="1" dirty="0" err="1">
                  <a:solidFill>
                    <a:schemeClr val="accent3">
                      <a:lumMod val="50000"/>
                    </a:schemeClr>
                  </a:solidFill>
                </a:rPr>
                <a:t>Envi</a:t>
              </a:r>
              <a:r>
                <a:rPr lang="en-US" sz="1500" b="1" dirty="0">
                  <a:solidFill>
                    <a:schemeClr val="accent3">
                      <a:lumMod val="50000"/>
                    </a:schemeClr>
                  </a:solidFill>
                </a:rPr>
                <a:t>. Impacts</a:t>
              </a:r>
            </a:p>
            <a:p>
              <a:r>
                <a:rPr lang="en-US" sz="1500" b="1" dirty="0">
                  <a:solidFill>
                    <a:schemeClr val="accent3">
                      <a:lumMod val="50000"/>
                    </a:schemeClr>
                  </a:solidFill>
                </a:rPr>
                <a:t>Reduced Energy Consumption</a:t>
              </a:r>
            </a:p>
            <a:p>
              <a:r>
                <a:rPr lang="en-US" sz="1500" b="1" dirty="0">
                  <a:solidFill>
                    <a:schemeClr val="accent3">
                      <a:lumMod val="50000"/>
                    </a:schemeClr>
                  </a:solidFill>
                </a:rPr>
                <a:t>Etc.</a:t>
              </a:r>
              <a:endParaRPr lang="th-TH" sz="15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682654" y="4326936"/>
            <a:ext cx="1889347" cy="1271468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accent3">
                    <a:lumMod val="50000"/>
                  </a:schemeClr>
                </a:solidFill>
              </a:rPr>
              <a:t>Costs</a:t>
            </a:r>
          </a:p>
          <a:p>
            <a:pPr marL="342900" indent="-342900">
              <a:buFontTx/>
              <a:buChar char="-"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</a:rPr>
              <a:t>Capital Costs</a:t>
            </a:r>
          </a:p>
          <a:p>
            <a:pPr marL="342900" indent="-342900">
              <a:buFontTx/>
              <a:buChar char="-"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</a:rPr>
              <a:t>O &amp; M Costs</a:t>
            </a:r>
          </a:p>
          <a:p>
            <a:pPr marL="342900" indent="-342900">
              <a:buFontTx/>
              <a:buChar char="-"/>
            </a:pPr>
            <a:r>
              <a:rPr lang="en-US" sz="1500" b="1" dirty="0">
                <a:solidFill>
                  <a:schemeClr val="accent3">
                    <a:lumMod val="50000"/>
                  </a:schemeClr>
                </a:solidFill>
              </a:rPr>
              <a:t>Etc.</a:t>
            </a:r>
            <a:endParaRPr lang="th-TH" sz="1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0081" y="4788234"/>
            <a:ext cx="15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Route Length</a:t>
            </a:r>
          </a:p>
          <a:p>
            <a:r>
              <a:rPr lang="en-US" sz="1800" b="1" dirty="0"/>
              <a:t>No. of stations</a:t>
            </a:r>
            <a:endParaRPr lang="th-TH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43568" y="2022764"/>
            <a:ext cx="369549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Convenience </a:t>
            </a:r>
            <a:r>
              <a:rPr lang="en-US" sz="1500" b="1" dirty="0">
                <a:sym typeface="Symbol" panose="05050102010706020507" pitchFamily="18" charset="2"/>
              </a:rPr>
              <a:t> Accessibility</a:t>
            </a:r>
            <a:r>
              <a:rPr lang="en-US" sz="1500" b="1" dirty="0">
                <a:sym typeface="Symbol" panose="05050102010706020507" pitchFamily="18" charset="2"/>
              </a:rPr>
              <a:t>/</a:t>
            </a:r>
            <a:r>
              <a:rPr lang="en-US" sz="1500" b="1" dirty="0">
                <a:sym typeface="Symbol" panose="05050102010706020507" pitchFamily="18" charset="2"/>
              </a:rPr>
              <a:t>Feeder System</a:t>
            </a:r>
          </a:p>
          <a:p>
            <a:r>
              <a:rPr lang="en-US" sz="1500" b="1" dirty="0">
                <a:sym typeface="Symbol" panose="05050102010706020507" pitchFamily="18" charset="2"/>
              </a:rPr>
              <a:t>Fares  Distance</a:t>
            </a:r>
          </a:p>
          <a:p>
            <a:r>
              <a:rPr lang="en-US" sz="1500" b="1" dirty="0">
                <a:sym typeface="Symbol" panose="05050102010706020507" pitchFamily="18" charset="2"/>
              </a:rPr>
              <a:t>Traveling time Distance + No. of Stops</a:t>
            </a:r>
            <a:endParaRPr lang="th-TH" sz="1500" b="1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4932548" y="2403639"/>
            <a:ext cx="411020" cy="115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 flipV="1">
            <a:off x="4413297" y="4857386"/>
            <a:ext cx="816784" cy="2540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1"/>
          </p:cNvCxnSpPr>
          <p:nvPr/>
        </p:nvCxnSpPr>
        <p:spPr>
          <a:xfrm flipH="1">
            <a:off x="4413297" y="5111400"/>
            <a:ext cx="816784" cy="113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228600" y="2682010"/>
                <a:ext cx="1889347" cy="1271468"/>
              </a:xfrm>
              <a:prstGeom prst="roundRect">
                <a:avLst/>
              </a:prstGeom>
              <a:noFill/>
              <a:ln w="28575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accent3">
                        <a:lumMod val="50000"/>
                      </a:schemeClr>
                    </a:solidFill>
                  </a:rPr>
                  <a:t>Efficiency</a:t>
                </a:r>
              </a:p>
              <a:p>
                <a:r>
                  <a:rPr lang="en-US" sz="1800" b="1" dirty="0">
                    <a:solidFill>
                      <a:schemeClr val="accent3">
                        <a:lumMod val="50000"/>
                      </a:schemeClr>
                    </a:solidFill>
                  </a:rPr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𝑶𝒖𝒕𝒑𝒖𝒕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𝑰𝒏𝒑𝒖𝒕</m:t>
                        </m:r>
                      </m:den>
                    </m:f>
                  </m:oMath>
                </a14:m>
                <a:endParaRPr lang="en-US" sz="18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433012"/>
                <a:ext cx="2519129" cy="1695291"/>
              </a:xfrm>
              <a:prstGeom prst="roundRect">
                <a:avLst/>
              </a:prstGeom>
              <a:blipFill rotWithShape="0">
                <a:blip r:embed="rId2"/>
                <a:stretch>
                  <a:fillRect l="-2392"/>
                </a:stretch>
              </a:blipFill>
              <a:ln w="28575"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1537109" y="3678857"/>
            <a:ext cx="1145545" cy="7849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1"/>
          </p:cNvCxnSpPr>
          <p:nvPr/>
        </p:nvCxnSpPr>
        <p:spPr>
          <a:xfrm flipH="1">
            <a:off x="1610139" y="2971343"/>
            <a:ext cx="824037" cy="346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62" y="123153"/>
            <a:ext cx="5786934" cy="6590675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2036477" y="5277097"/>
            <a:ext cx="4900835" cy="389801"/>
            <a:chOff x="5325024" y="5343519"/>
            <a:chExt cx="5099619" cy="40561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434780" y="5749131"/>
              <a:ext cx="53005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952479" y="5749131"/>
              <a:ext cx="530050" cy="0"/>
            </a:xfrm>
            <a:prstGeom prst="line">
              <a:avLst/>
            </a:prstGeom>
            <a:ln w="762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82529" y="5749131"/>
              <a:ext cx="10601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542629" y="5748391"/>
              <a:ext cx="1060100" cy="0"/>
            </a:xfrm>
            <a:prstGeom prst="line">
              <a:avLst/>
            </a:prstGeom>
            <a:ln w="762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325024" y="5343519"/>
              <a:ext cx="5099619" cy="33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    </a:t>
              </a:r>
              <a:r>
                <a:rPr lang="en-US" sz="15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5      10              </a:t>
              </a:r>
              <a:r>
                <a:rPr lang="en-US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     </a:t>
              </a:r>
              <a:r>
                <a:rPr lang="en-US" sz="15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r>
                <a:rPr lang="en-US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     </a:t>
              </a:r>
              <a:r>
                <a:rPr lang="th-TH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th-TH" sz="15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</a:t>
              </a:r>
              <a:r>
                <a:rPr lang="en-US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 km</a:t>
              </a:r>
              <a:endPara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602729" y="5748391"/>
              <a:ext cx="10601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84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8612" y="2970861"/>
            <a:ext cx="1603420" cy="16034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7" name="Flowchart: Terminator 6"/>
          <p:cNvSpPr/>
          <p:nvPr/>
        </p:nvSpPr>
        <p:spPr>
          <a:xfrm>
            <a:off x="1150321" y="3656661"/>
            <a:ext cx="2897747" cy="23182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cxnSp>
        <p:nvCxnSpPr>
          <p:cNvPr id="12" name="Straight Connector 11"/>
          <p:cNvCxnSpPr>
            <a:stCxn id="7" idx="3"/>
          </p:cNvCxnSpPr>
          <p:nvPr/>
        </p:nvCxnSpPr>
        <p:spPr>
          <a:xfrm flipH="1" flipV="1">
            <a:off x="1150321" y="3769894"/>
            <a:ext cx="2897747" cy="267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/>
          <p:nvPr/>
        </p:nvGrpSpPr>
        <p:grpSpPr>
          <a:xfrm rot="20744753">
            <a:off x="634368" y="1692936"/>
            <a:ext cx="2897747" cy="1859632"/>
            <a:chOff x="1845209" y="364659"/>
            <a:chExt cx="3863662" cy="2479509"/>
          </a:xfrm>
        </p:grpSpPr>
        <p:sp>
          <p:nvSpPr>
            <p:cNvPr id="6" name="Flowchart: Terminator 5"/>
            <p:cNvSpPr/>
            <p:nvPr/>
          </p:nvSpPr>
          <p:spPr>
            <a:xfrm rot="19347531">
              <a:off x="1845209" y="1426529"/>
              <a:ext cx="3863662" cy="309093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cxnSp>
          <p:nvCxnSpPr>
            <p:cNvPr id="9" name="Straight Connector 8"/>
            <p:cNvCxnSpPr>
              <a:stCxn id="6" idx="3"/>
            </p:cNvCxnSpPr>
            <p:nvPr/>
          </p:nvCxnSpPr>
          <p:spPr>
            <a:xfrm flipH="1">
              <a:off x="2215164" y="403951"/>
              <a:ext cx="3093656" cy="24036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347913" y="2600325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19" name="Oval 18"/>
            <p:cNvSpPr/>
            <p:nvPr/>
          </p:nvSpPr>
          <p:spPr>
            <a:xfrm>
              <a:off x="2543175" y="2443732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2300287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1" name="Oval 20"/>
            <p:cNvSpPr/>
            <p:nvPr/>
          </p:nvSpPr>
          <p:spPr>
            <a:xfrm>
              <a:off x="2160395" y="2734631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4175" y="2147654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3" name="Oval 22"/>
            <p:cNvSpPr/>
            <p:nvPr/>
          </p:nvSpPr>
          <p:spPr>
            <a:xfrm>
              <a:off x="3119808" y="2002354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4" name="Oval 23"/>
            <p:cNvSpPr/>
            <p:nvPr/>
          </p:nvSpPr>
          <p:spPr>
            <a:xfrm>
              <a:off x="3293418" y="1866900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5" name="Oval 24"/>
            <p:cNvSpPr/>
            <p:nvPr/>
          </p:nvSpPr>
          <p:spPr>
            <a:xfrm>
              <a:off x="3558120" y="1657249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6" name="Oval 25"/>
            <p:cNvSpPr/>
            <p:nvPr/>
          </p:nvSpPr>
          <p:spPr>
            <a:xfrm>
              <a:off x="3777040" y="1479449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7" name="Oval 26"/>
            <p:cNvSpPr/>
            <p:nvPr/>
          </p:nvSpPr>
          <p:spPr>
            <a:xfrm>
              <a:off x="3962400" y="1348164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8" name="Oval 27"/>
            <p:cNvSpPr/>
            <p:nvPr/>
          </p:nvSpPr>
          <p:spPr>
            <a:xfrm>
              <a:off x="4229100" y="1143000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9" name="Oval 28"/>
            <p:cNvSpPr/>
            <p:nvPr/>
          </p:nvSpPr>
          <p:spPr>
            <a:xfrm>
              <a:off x="4448689" y="976237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30" name="Oval 29"/>
            <p:cNvSpPr/>
            <p:nvPr/>
          </p:nvSpPr>
          <p:spPr>
            <a:xfrm>
              <a:off x="4653257" y="811336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31" name="Oval 30"/>
            <p:cNvSpPr/>
            <p:nvPr/>
          </p:nvSpPr>
          <p:spPr>
            <a:xfrm>
              <a:off x="4858044" y="649411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32" name="Oval 31"/>
            <p:cNvSpPr/>
            <p:nvPr/>
          </p:nvSpPr>
          <p:spPr>
            <a:xfrm>
              <a:off x="5024732" y="527891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33" name="Oval 32"/>
            <p:cNvSpPr/>
            <p:nvPr/>
          </p:nvSpPr>
          <p:spPr>
            <a:xfrm>
              <a:off x="5229454" y="364659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</p:grpSp>
      <p:sp>
        <p:nvSpPr>
          <p:cNvPr id="34" name="Oval 33"/>
          <p:cNvSpPr/>
          <p:nvPr/>
        </p:nvSpPr>
        <p:spPr>
          <a:xfrm>
            <a:off x="3986894" y="3728817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35" name="Oval 34"/>
          <p:cNvSpPr/>
          <p:nvPr/>
        </p:nvSpPr>
        <p:spPr>
          <a:xfrm>
            <a:off x="3834114" y="3728463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36" name="Oval 35"/>
          <p:cNvSpPr/>
          <p:nvPr/>
        </p:nvSpPr>
        <p:spPr>
          <a:xfrm>
            <a:off x="3580233" y="3728463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37" name="Oval 36"/>
          <p:cNvSpPr/>
          <p:nvPr/>
        </p:nvSpPr>
        <p:spPr>
          <a:xfrm>
            <a:off x="3357822" y="3728463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38" name="Oval 37"/>
          <p:cNvSpPr/>
          <p:nvPr/>
        </p:nvSpPr>
        <p:spPr>
          <a:xfrm>
            <a:off x="3161287" y="3728463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39" name="Oval 38"/>
          <p:cNvSpPr/>
          <p:nvPr/>
        </p:nvSpPr>
        <p:spPr>
          <a:xfrm>
            <a:off x="2887310" y="3728462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0" name="Oval 39"/>
          <p:cNvSpPr/>
          <p:nvPr/>
        </p:nvSpPr>
        <p:spPr>
          <a:xfrm>
            <a:off x="2709245" y="3724788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1" name="Oval 40"/>
          <p:cNvSpPr/>
          <p:nvPr/>
        </p:nvSpPr>
        <p:spPr>
          <a:xfrm>
            <a:off x="2525878" y="3724788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2" name="Oval 41"/>
          <p:cNvSpPr/>
          <p:nvPr/>
        </p:nvSpPr>
        <p:spPr>
          <a:xfrm>
            <a:off x="2292977" y="3732035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3" name="Oval 42"/>
          <p:cNvSpPr/>
          <p:nvPr/>
        </p:nvSpPr>
        <p:spPr>
          <a:xfrm>
            <a:off x="2025823" y="3734727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4" name="Oval 43"/>
          <p:cNvSpPr/>
          <p:nvPr/>
        </p:nvSpPr>
        <p:spPr>
          <a:xfrm>
            <a:off x="1804031" y="3731494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5" name="Oval 44"/>
          <p:cNvSpPr/>
          <p:nvPr/>
        </p:nvSpPr>
        <p:spPr>
          <a:xfrm>
            <a:off x="1653282" y="3728258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6" name="Oval 45"/>
          <p:cNvSpPr/>
          <p:nvPr/>
        </p:nvSpPr>
        <p:spPr>
          <a:xfrm>
            <a:off x="1516373" y="3724788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7" name="Oval 46"/>
          <p:cNvSpPr/>
          <p:nvPr/>
        </p:nvSpPr>
        <p:spPr>
          <a:xfrm>
            <a:off x="1365122" y="3728257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8" name="Oval 47"/>
          <p:cNvSpPr/>
          <p:nvPr/>
        </p:nvSpPr>
        <p:spPr>
          <a:xfrm>
            <a:off x="1228523" y="3731494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93" name="TextBox 192"/>
          <p:cNvSpPr txBox="1"/>
          <p:nvPr/>
        </p:nvSpPr>
        <p:spPr>
          <a:xfrm>
            <a:off x="233463" y="4758326"/>
            <a:ext cx="38409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MRT: Stations every 1 km +/-</a:t>
            </a:r>
          </a:p>
          <a:p>
            <a:r>
              <a:rPr lang="en-US" sz="2100" dirty="0" err="1"/>
              <a:t>V</a:t>
            </a:r>
            <a:r>
              <a:rPr lang="en-US" sz="2100" baseline="-25000" dirty="0" err="1"/>
              <a:t>max</a:t>
            </a:r>
            <a:r>
              <a:rPr lang="en-US" sz="2100" dirty="0"/>
              <a:t> ≈ 80 km/h</a:t>
            </a:r>
          </a:p>
          <a:p>
            <a:r>
              <a:rPr lang="en-US" sz="2100" dirty="0" err="1"/>
              <a:t>V</a:t>
            </a:r>
            <a:r>
              <a:rPr lang="en-US" sz="2100" baseline="-25000" dirty="0" err="1"/>
              <a:t>average</a:t>
            </a:r>
            <a:r>
              <a:rPr lang="en-US" sz="2100" dirty="0"/>
              <a:t> </a:t>
            </a:r>
            <a:r>
              <a:rPr lang="en-US" sz="2100" dirty="0"/>
              <a:t>≈</a:t>
            </a:r>
            <a:r>
              <a:rPr lang="en-US" sz="2100" dirty="0"/>
              <a:t> 30 km/h</a:t>
            </a:r>
            <a:endParaRPr lang="th-TH" sz="2100" dirty="0"/>
          </a:p>
        </p:txBody>
      </p:sp>
      <p:sp>
        <p:nvSpPr>
          <p:cNvPr id="195" name="TextBox 194"/>
          <p:cNvSpPr txBox="1"/>
          <p:nvPr/>
        </p:nvSpPr>
        <p:spPr>
          <a:xfrm>
            <a:off x="3010498" y="2109553"/>
            <a:ext cx="20499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Catchment Areas</a:t>
            </a:r>
            <a:endParaRPr lang="th-TH" sz="2100" dirty="0"/>
          </a:p>
        </p:txBody>
      </p:sp>
      <p:cxnSp>
        <p:nvCxnSpPr>
          <p:cNvPr id="199" name="Straight Arrow Connector 198"/>
          <p:cNvCxnSpPr/>
          <p:nvPr/>
        </p:nvCxnSpPr>
        <p:spPr>
          <a:xfrm flipH="1">
            <a:off x="2426492" y="2305761"/>
            <a:ext cx="446846" cy="9222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2698846" y="2516916"/>
            <a:ext cx="647756" cy="115674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2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75" t="9890"/>
          <a:stretch/>
        </p:blipFill>
        <p:spPr>
          <a:xfrm>
            <a:off x="628650" y="1071563"/>
            <a:ext cx="7965281" cy="46863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749698" y="4935036"/>
            <a:ext cx="5910012" cy="392415"/>
            <a:chOff x="3669227" y="5437048"/>
            <a:chExt cx="7880016" cy="523220"/>
          </a:xfrm>
        </p:grpSpPr>
        <p:grpSp>
          <p:nvGrpSpPr>
            <p:cNvPr id="3" name="Group 30"/>
            <p:cNvGrpSpPr/>
            <p:nvPr/>
          </p:nvGrpSpPr>
          <p:grpSpPr>
            <a:xfrm>
              <a:off x="3669227" y="5437048"/>
              <a:ext cx="7880016" cy="523220"/>
              <a:chOff x="4812227" y="5798998"/>
              <a:chExt cx="7880016" cy="523220"/>
            </a:xfrm>
          </p:grpSpPr>
          <p:grpSp>
            <p:nvGrpSpPr>
              <p:cNvPr id="7" name="Group 28"/>
              <p:cNvGrpSpPr/>
              <p:nvPr/>
            </p:nvGrpSpPr>
            <p:grpSpPr>
              <a:xfrm>
                <a:off x="4964628" y="6322218"/>
                <a:ext cx="4543200" cy="0"/>
                <a:chOff x="5381037" y="3416458"/>
                <a:chExt cx="4543200" cy="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5381037" y="3416458"/>
                  <a:ext cx="453600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834637" y="3416458"/>
                  <a:ext cx="453600" cy="0"/>
                </a:xfrm>
                <a:prstGeom prst="line">
                  <a:avLst/>
                </a:prstGeom>
                <a:ln w="762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288237" y="3416458"/>
                  <a:ext cx="453600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741837" y="3416458"/>
                  <a:ext cx="453600" cy="0"/>
                </a:xfrm>
                <a:prstGeom prst="line">
                  <a:avLst/>
                </a:prstGeom>
                <a:ln w="762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195437" y="3416458"/>
                  <a:ext cx="453600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7649037" y="3416458"/>
                  <a:ext cx="2275200" cy="0"/>
                </a:xfrm>
                <a:prstGeom prst="line">
                  <a:avLst/>
                </a:prstGeom>
                <a:ln w="762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4812227" y="5798998"/>
                <a:ext cx="788001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1  2   3   4   5                      10                     15 km      </a:t>
                </a:r>
                <a:endParaRPr lang="th-TH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8364828" y="5958793"/>
              <a:ext cx="2275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016" t="12316" r="13599" b="3288"/>
          <a:stretch/>
        </p:blipFill>
        <p:spPr>
          <a:xfrm>
            <a:off x="3026123" y="2179194"/>
            <a:ext cx="3476067" cy="28748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26123" y="1992333"/>
            <a:ext cx="3786389" cy="3129566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</p:spTree>
    <p:extLst>
      <p:ext uri="{BB962C8B-B14F-4D97-AF65-F5344CB8AC3E}">
        <p14:creationId xmlns:p14="http://schemas.microsoft.com/office/powerpoint/2010/main" val="1229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21" y="218621"/>
            <a:ext cx="5625436" cy="64067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/>
          <a:srcRect l="34193" t="9890" r="17581"/>
          <a:stretch/>
        </p:blipFill>
        <p:spPr>
          <a:xfrm>
            <a:off x="3888378" y="3252307"/>
            <a:ext cx="1340671" cy="1335030"/>
          </a:xfrm>
          <a:prstGeom prst="rect">
            <a:avLst/>
          </a:prstGeom>
          <a:blipFill>
            <a:blip r:embed="rId4">
              <a:alphaModFix amt="49000"/>
            </a:blip>
            <a:tile tx="0" ty="0" sx="100000" sy="100000" flip="none" algn="tl"/>
          </a:blipFill>
        </p:spPr>
      </p:pic>
      <p:sp>
        <p:nvSpPr>
          <p:cNvPr id="29" name="Oval 28"/>
          <p:cNvSpPr/>
          <p:nvPr/>
        </p:nvSpPr>
        <p:spPr>
          <a:xfrm>
            <a:off x="3999653" y="3446064"/>
            <a:ext cx="1078664" cy="891549"/>
          </a:xfrm>
          <a:prstGeom prst="ellipse">
            <a:avLst/>
          </a:prstGeom>
          <a:solidFill>
            <a:srgbClr val="FF0000">
              <a:alpha val="1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grpSp>
        <p:nvGrpSpPr>
          <p:cNvPr id="2" name="Group 31"/>
          <p:cNvGrpSpPr/>
          <p:nvPr/>
        </p:nvGrpSpPr>
        <p:grpSpPr>
          <a:xfrm>
            <a:off x="2396256" y="5282731"/>
            <a:ext cx="4764066" cy="378923"/>
            <a:chOff x="5325024" y="5343519"/>
            <a:chExt cx="5099619" cy="40561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434780" y="5749131"/>
              <a:ext cx="53005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52479" y="5749131"/>
              <a:ext cx="530050" cy="0"/>
            </a:xfrm>
            <a:prstGeom prst="line">
              <a:avLst/>
            </a:prstGeom>
            <a:ln w="762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482529" y="5749131"/>
              <a:ext cx="10601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42629" y="5748391"/>
              <a:ext cx="1060100" cy="0"/>
            </a:xfrm>
            <a:prstGeom prst="line">
              <a:avLst/>
            </a:prstGeom>
            <a:ln w="762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325024" y="5343519"/>
              <a:ext cx="5099619" cy="345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    </a:t>
              </a:r>
              <a:r>
                <a:rPr lang="en-US" sz="15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5     </a:t>
              </a:r>
              <a:r>
                <a:rPr lang="en-US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  </a:t>
              </a:r>
              <a:r>
                <a:rPr lang="en-US" sz="15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</a:t>
              </a:r>
              <a:r>
                <a:rPr lang="en-US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      </a:t>
              </a:r>
              <a:r>
                <a:rPr lang="en-US" sz="15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     </a:t>
              </a:r>
              <a:r>
                <a:rPr lang="th-TH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th-TH" sz="15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 km</a:t>
              </a:r>
              <a:endPara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8602729" y="5748391"/>
              <a:ext cx="10601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58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951594" y="4694349"/>
            <a:ext cx="5658881" cy="323164"/>
            <a:chOff x="5325023" y="5480865"/>
            <a:chExt cx="5031010" cy="2873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434780" y="5749131"/>
              <a:ext cx="53005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52479" y="5749131"/>
              <a:ext cx="530050" cy="0"/>
            </a:xfrm>
            <a:prstGeom prst="line">
              <a:avLst/>
            </a:prstGeom>
            <a:ln w="762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82529" y="5749131"/>
              <a:ext cx="10601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42629" y="5748391"/>
              <a:ext cx="1060100" cy="0"/>
            </a:xfrm>
            <a:prstGeom prst="line">
              <a:avLst/>
            </a:prstGeom>
            <a:ln w="762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25023" y="5480865"/>
              <a:ext cx="5031010" cy="287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0       5         10                20                  30 </a:t>
              </a:r>
              <a:r>
                <a:rPr lang="th-TH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</a:t>
              </a:r>
              <a:r>
                <a:rPr lang="en-US" sz="1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40 km</a:t>
              </a:r>
              <a:endParaRPr lang="th-TH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602729" y="5748391"/>
              <a:ext cx="10601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966" y="1009139"/>
            <a:ext cx="797242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35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Straight Connector 207"/>
          <p:cNvCxnSpPr/>
          <p:nvPr/>
        </p:nvCxnSpPr>
        <p:spPr>
          <a:xfrm>
            <a:off x="4284135" y="1071563"/>
            <a:ext cx="0" cy="472550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6648495" y="3242644"/>
            <a:ext cx="1151882" cy="115188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87" name="Oval 86"/>
          <p:cNvSpPr/>
          <p:nvPr/>
        </p:nvSpPr>
        <p:spPr>
          <a:xfrm>
            <a:off x="7810067" y="3353142"/>
            <a:ext cx="960755" cy="96075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85" name="Oval 84"/>
          <p:cNvSpPr/>
          <p:nvPr/>
        </p:nvSpPr>
        <p:spPr>
          <a:xfrm>
            <a:off x="6571536" y="1283919"/>
            <a:ext cx="1160599" cy="116059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84" name="Oval 83"/>
          <p:cNvSpPr/>
          <p:nvPr/>
        </p:nvSpPr>
        <p:spPr>
          <a:xfrm>
            <a:off x="6095772" y="2293688"/>
            <a:ext cx="996661" cy="99666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" name="Oval 3"/>
          <p:cNvSpPr/>
          <p:nvPr/>
        </p:nvSpPr>
        <p:spPr>
          <a:xfrm>
            <a:off x="348612" y="2970861"/>
            <a:ext cx="1603420" cy="16034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7" name="Flowchart: Terminator 6"/>
          <p:cNvSpPr/>
          <p:nvPr/>
        </p:nvSpPr>
        <p:spPr>
          <a:xfrm>
            <a:off x="1150321" y="3656661"/>
            <a:ext cx="2897747" cy="23182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cxnSp>
        <p:nvCxnSpPr>
          <p:cNvPr id="12" name="Straight Connector 11"/>
          <p:cNvCxnSpPr>
            <a:stCxn id="7" idx="3"/>
          </p:cNvCxnSpPr>
          <p:nvPr/>
        </p:nvCxnSpPr>
        <p:spPr>
          <a:xfrm flipH="1" flipV="1">
            <a:off x="1150321" y="3769894"/>
            <a:ext cx="2897747" cy="267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44956" y="3039320"/>
            <a:ext cx="1603420" cy="16034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grpSp>
        <p:nvGrpSpPr>
          <p:cNvPr id="2" name="Group 88"/>
          <p:cNvGrpSpPr/>
          <p:nvPr/>
        </p:nvGrpSpPr>
        <p:grpSpPr>
          <a:xfrm rot="20744753">
            <a:off x="634368" y="1692936"/>
            <a:ext cx="2897747" cy="1859632"/>
            <a:chOff x="1845209" y="364659"/>
            <a:chExt cx="3863662" cy="2479509"/>
          </a:xfrm>
        </p:grpSpPr>
        <p:sp>
          <p:nvSpPr>
            <p:cNvPr id="6" name="Flowchart: Terminator 5"/>
            <p:cNvSpPr/>
            <p:nvPr/>
          </p:nvSpPr>
          <p:spPr>
            <a:xfrm rot="19347531">
              <a:off x="1845209" y="1426529"/>
              <a:ext cx="3863662" cy="309093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cxnSp>
          <p:nvCxnSpPr>
            <p:cNvPr id="9" name="Straight Connector 8"/>
            <p:cNvCxnSpPr>
              <a:stCxn id="6" idx="3"/>
            </p:cNvCxnSpPr>
            <p:nvPr/>
          </p:nvCxnSpPr>
          <p:spPr>
            <a:xfrm flipH="1">
              <a:off x="2215164" y="403951"/>
              <a:ext cx="3093656" cy="24036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347913" y="2600325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19" name="Oval 18"/>
            <p:cNvSpPr/>
            <p:nvPr/>
          </p:nvSpPr>
          <p:spPr>
            <a:xfrm>
              <a:off x="2543175" y="2443732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2300287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1" name="Oval 20"/>
            <p:cNvSpPr/>
            <p:nvPr/>
          </p:nvSpPr>
          <p:spPr>
            <a:xfrm>
              <a:off x="2160395" y="2734631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4175" y="2147654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3" name="Oval 22"/>
            <p:cNvSpPr/>
            <p:nvPr/>
          </p:nvSpPr>
          <p:spPr>
            <a:xfrm>
              <a:off x="3119808" y="2002354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4" name="Oval 23"/>
            <p:cNvSpPr/>
            <p:nvPr/>
          </p:nvSpPr>
          <p:spPr>
            <a:xfrm>
              <a:off x="3293418" y="1866900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5" name="Oval 24"/>
            <p:cNvSpPr/>
            <p:nvPr/>
          </p:nvSpPr>
          <p:spPr>
            <a:xfrm>
              <a:off x="3558120" y="1657249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6" name="Oval 25"/>
            <p:cNvSpPr/>
            <p:nvPr/>
          </p:nvSpPr>
          <p:spPr>
            <a:xfrm>
              <a:off x="3777040" y="1479449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7" name="Oval 26"/>
            <p:cNvSpPr/>
            <p:nvPr/>
          </p:nvSpPr>
          <p:spPr>
            <a:xfrm>
              <a:off x="3962400" y="1348164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8" name="Oval 27"/>
            <p:cNvSpPr/>
            <p:nvPr/>
          </p:nvSpPr>
          <p:spPr>
            <a:xfrm>
              <a:off x="4229100" y="1143000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29" name="Oval 28"/>
            <p:cNvSpPr/>
            <p:nvPr/>
          </p:nvSpPr>
          <p:spPr>
            <a:xfrm>
              <a:off x="4448689" y="976237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30" name="Oval 29"/>
            <p:cNvSpPr/>
            <p:nvPr/>
          </p:nvSpPr>
          <p:spPr>
            <a:xfrm>
              <a:off x="4653257" y="811336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31" name="Oval 30"/>
            <p:cNvSpPr/>
            <p:nvPr/>
          </p:nvSpPr>
          <p:spPr>
            <a:xfrm>
              <a:off x="4858044" y="649411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32" name="Oval 31"/>
            <p:cNvSpPr/>
            <p:nvPr/>
          </p:nvSpPr>
          <p:spPr>
            <a:xfrm>
              <a:off x="5024732" y="527891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  <p:sp>
          <p:nvSpPr>
            <p:cNvPr id="33" name="Oval 32"/>
            <p:cNvSpPr/>
            <p:nvPr/>
          </p:nvSpPr>
          <p:spPr>
            <a:xfrm>
              <a:off x="5229454" y="364659"/>
              <a:ext cx="109537" cy="109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0"/>
            </a:p>
          </p:txBody>
        </p:sp>
      </p:grpSp>
      <p:sp>
        <p:nvSpPr>
          <p:cNvPr id="34" name="Oval 33"/>
          <p:cNvSpPr/>
          <p:nvPr/>
        </p:nvSpPr>
        <p:spPr>
          <a:xfrm>
            <a:off x="3986894" y="3728817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35" name="Oval 34"/>
          <p:cNvSpPr/>
          <p:nvPr/>
        </p:nvSpPr>
        <p:spPr>
          <a:xfrm>
            <a:off x="3834114" y="3728463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36" name="Oval 35"/>
          <p:cNvSpPr/>
          <p:nvPr/>
        </p:nvSpPr>
        <p:spPr>
          <a:xfrm>
            <a:off x="3580233" y="3728463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37" name="Oval 36"/>
          <p:cNvSpPr/>
          <p:nvPr/>
        </p:nvSpPr>
        <p:spPr>
          <a:xfrm>
            <a:off x="3357822" y="3728463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38" name="Oval 37"/>
          <p:cNvSpPr/>
          <p:nvPr/>
        </p:nvSpPr>
        <p:spPr>
          <a:xfrm>
            <a:off x="3161287" y="3728463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39" name="Oval 38"/>
          <p:cNvSpPr/>
          <p:nvPr/>
        </p:nvSpPr>
        <p:spPr>
          <a:xfrm>
            <a:off x="2887310" y="3728462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0" name="Oval 39"/>
          <p:cNvSpPr/>
          <p:nvPr/>
        </p:nvSpPr>
        <p:spPr>
          <a:xfrm>
            <a:off x="2709245" y="3724788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1" name="Oval 40"/>
          <p:cNvSpPr/>
          <p:nvPr/>
        </p:nvSpPr>
        <p:spPr>
          <a:xfrm>
            <a:off x="2525878" y="3724788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2" name="Oval 41"/>
          <p:cNvSpPr/>
          <p:nvPr/>
        </p:nvSpPr>
        <p:spPr>
          <a:xfrm>
            <a:off x="2292977" y="3732035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3" name="Oval 42"/>
          <p:cNvSpPr/>
          <p:nvPr/>
        </p:nvSpPr>
        <p:spPr>
          <a:xfrm>
            <a:off x="2025823" y="3734727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4" name="Oval 43"/>
          <p:cNvSpPr/>
          <p:nvPr/>
        </p:nvSpPr>
        <p:spPr>
          <a:xfrm>
            <a:off x="1804031" y="3731494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5" name="Oval 44"/>
          <p:cNvSpPr/>
          <p:nvPr/>
        </p:nvSpPr>
        <p:spPr>
          <a:xfrm>
            <a:off x="1653282" y="3728258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6" name="Oval 45"/>
          <p:cNvSpPr/>
          <p:nvPr/>
        </p:nvSpPr>
        <p:spPr>
          <a:xfrm>
            <a:off x="1516373" y="3724788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7" name="Oval 46"/>
          <p:cNvSpPr/>
          <p:nvPr/>
        </p:nvSpPr>
        <p:spPr>
          <a:xfrm>
            <a:off x="1365122" y="3728257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48" name="Oval 47"/>
          <p:cNvSpPr/>
          <p:nvPr/>
        </p:nvSpPr>
        <p:spPr>
          <a:xfrm>
            <a:off x="1228523" y="3731494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cxnSp>
        <p:nvCxnSpPr>
          <p:cNvPr id="52" name="Straight Connector 51"/>
          <p:cNvCxnSpPr>
            <a:stCxn id="71" idx="6"/>
          </p:cNvCxnSpPr>
          <p:nvPr/>
        </p:nvCxnSpPr>
        <p:spPr>
          <a:xfrm flipH="1">
            <a:off x="5836400" y="3837208"/>
            <a:ext cx="2512065" cy="35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8266312" y="3796131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76" name="Oval 75"/>
          <p:cNvSpPr/>
          <p:nvPr/>
        </p:nvSpPr>
        <p:spPr>
          <a:xfrm>
            <a:off x="7192907" y="3792456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5877474" y="3937937"/>
            <a:ext cx="71956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866849" y="3824241"/>
            <a:ext cx="24185" cy="11905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795322" y="3785517"/>
            <a:ext cx="82153" cy="821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06" name="Oval 105"/>
          <p:cNvSpPr/>
          <p:nvPr/>
        </p:nvSpPr>
        <p:spPr>
          <a:xfrm>
            <a:off x="6339361" y="3891065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08" name="Oval 107"/>
          <p:cNvSpPr/>
          <p:nvPr/>
        </p:nvSpPr>
        <p:spPr>
          <a:xfrm>
            <a:off x="6051201" y="3891064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09" name="Oval 108"/>
          <p:cNvSpPr/>
          <p:nvPr/>
        </p:nvSpPr>
        <p:spPr>
          <a:xfrm>
            <a:off x="5914602" y="3894301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23" name="Oval 122"/>
          <p:cNvSpPr/>
          <p:nvPr/>
        </p:nvSpPr>
        <p:spPr>
          <a:xfrm>
            <a:off x="6192564" y="3891064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24" name="Oval 123"/>
          <p:cNvSpPr/>
          <p:nvPr/>
        </p:nvSpPr>
        <p:spPr>
          <a:xfrm>
            <a:off x="6514888" y="3885198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25" name="Oval 124"/>
          <p:cNvSpPr/>
          <p:nvPr/>
        </p:nvSpPr>
        <p:spPr>
          <a:xfrm>
            <a:off x="6511015" y="3786948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26" name="Oval 125"/>
          <p:cNvSpPr/>
          <p:nvPr/>
        </p:nvSpPr>
        <p:spPr>
          <a:xfrm>
            <a:off x="6197733" y="3791007"/>
            <a:ext cx="82153" cy="821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grpSp>
        <p:nvGrpSpPr>
          <p:cNvPr id="3" name="Group 133"/>
          <p:cNvGrpSpPr/>
          <p:nvPr/>
        </p:nvGrpSpPr>
        <p:grpSpPr>
          <a:xfrm rot="20546544">
            <a:off x="5574478" y="2090361"/>
            <a:ext cx="1910723" cy="1497193"/>
            <a:chOff x="7783126" y="810283"/>
            <a:chExt cx="2547630" cy="1996257"/>
          </a:xfrm>
        </p:grpSpPr>
        <p:cxnSp>
          <p:nvCxnSpPr>
            <p:cNvPr id="113" name="Straight Connector 112"/>
            <p:cNvCxnSpPr/>
            <p:nvPr/>
          </p:nvCxnSpPr>
          <p:spPr>
            <a:xfrm flipH="1">
              <a:off x="7794323" y="2030710"/>
              <a:ext cx="731639" cy="5889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32"/>
            <p:cNvGrpSpPr/>
            <p:nvPr/>
          </p:nvGrpSpPr>
          <p:grpSpPr>
            <a:xfrm>
              <a:off x="7783126" y="810283"/>
              <a:ext cx="2547630" cy="1996257"/>
              <a:chOff x="7783126" y="810283"/>
              <a:chExt cx="2547630" cy="1996257"/>
            </a:xfrm>
          </p:grpSpPr>
          <p:cxnSp>
            <p:nvCxnSpPr>
              <p:cNvPr id="51" name="Straight Connector 50"/>
              <p:cNvCxnSpPr>
                <a:stCxn id="65" idx="7"/>
              </p:cNvCxnSpPr>
              <p:nvPr/>
            </p:nvCxnSpPr>
            <p:spPr>
              <a:xfrm flipH="1">
                <a:off x="7783126" y="826324"/>
                <a:ext cx="2531589" cy="19802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7843377" y="2475175"/>
                <a:ext cx="109537" cy="109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10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8230979" y="2159621"/>
                <a:ext cx="109537" cy="109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10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9126082" y="1656196"/>
                <a:ext cx="109537" cy="109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1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0221219" y="810283"/>
                <a:ext cx="109537" cy="109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100"/>
              </a:p>
            </p:txBody>
          </p:sp>
          <p:cxnSp>
            <p:nvCxnSpPr>
              <p:cNvPr id="119" name="Straight Connector 118"/>
              <p:cNvCxnSpPr/>
              <p:nvPr/>
            </p:nvCxnSpPr>
            <p:spPr>
              <a:xfrm flipH="1" flipV="1">
                <a:off x="7800887" y="2599272"/>
                <a:ext cx="2540" cy="19358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/>
              <p:cNvSpPr/>
              <p:nvPr/>
            </p:nvSpPr>
            <p:spPr>
              <a:xfrm>
                <a:off x="8033949" y="2325208"/>
                <a:ext cx="109537" cy="109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10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8434345" y="2006377"/>
                <a:ext cx="109537" cy="109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10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8530888" y="2128158"/>
                <a:ext cx="109537" cy="109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10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8161832" y="2420406"/>
                <a:ext cx="109537" cy="109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100"/>
              </a:p>
            </p:txBody>
          </p:sp>
        </p:grpSp>
      </p:grpSp>
      <p:cxnSp>
        <p:nvCxnSpPr>
          <p:cNvPr id="136" name="Straight Arrow Connector 135"/>
          <p:cNvCxnSpPr>
            <a:stCxn id="84" idx="1"/>
            <a:endCxn id="60" idx="1"/>
          </p:cNvCxnSpPr>
          <p:nvPr/>
        </p:nvCxnSpPr>
        <p:spPr>
          <a:xfrm>
            <a:off x="6241729" y="2439645"/>
            <a:ext cx="318212" cy="28266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84" idx="2"/>
          </p:cNvCxnSpPr>
          <p:nvPr/>
        </p:nvCxnSpPr>
        <p:spPr>
          <a:xfrm flipV="1">
            <a:off x="6095772" y="2745941"/>
            <a:ext cx="458659" cy="4607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84" idx="0"/>
          </p:cNvCxnSpPr>
          <p:nvPr/>
        </p:nvCxnSpPr>
        <p:spPr>
          <a:xfrm flipH="1">
            <a:off x="6593167" y="2293688"/>
            <a:ext cx="935" cy="38766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6647950" y="2631434"/>
            <a:ext cx="387755" cy="10980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 flipV="1">
            <a:off x="6647372" y="2781210"/>
            <a:ext cx="419064" cy="21322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84" idx="4"/>
            <a:endCxn id="60" idx="4"/>
          </p:cNvCxnSpPr>
          <p:nvPr/>
        </p:nvCxnSpPr>
        <p:spPr>
          <a:xfrm flipV="1">
            <a:off x="6594102" y="2780405"/>
            <a:ext cx="14685" cy="50994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85" idx="0"/>
            <a:endCxn id="65" idx="0"/>
          </p:cNvCxnSpPr>
          <p:nvPr/>
        </p:nvCxnSpPr>
        <p:spPr>
          <a:xfrm>
            <a:off x="7151835" y="1283919"/>
            <a:ext cx="23873" cy="56550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85" idx="1"/>
          </p:cNvCxnSpPr>
          <p:nvPr/>
        </p:nvCxnSpPr>
        <p:spPr>
          <a:xfrm>
            <a:off x="6741501" y="1453884"/>
            <a:ext cx="395043" cy="39493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85" idx="2"/>
          </p:cNvCxnSpPr>
          <p:nvPr/>
        </p:nvCxnSpPr>
        <p:spPr>
          <a:xfrm>
            <a:off x="6571536" y="1864219"/>
            <a:ext cx="565009" cy="1122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85" idx="7"/>
          </p:cNvCxnSpPr>
          <p:nvPr/>
        </p:nvCxnSpPr>
        <p:spPr>
          <a:xfrm flipH="1">
            <a:off x="7224436" y="1453884"/>
            <a:ext cx="337733" cy="37521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85" idx="6"/>
          </p:cNvCxnSpPr>
          <p:nvPr/>
        </p:nvCxnSpPr>
        <p:spPr>
          <a:xfrm flipH="1">
            <a:off x="7245891" y="1864219"/>
            <a:ext cx="486244" cy="2437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85" idx="5"/>
          </p:cNvCxnSpPr>
          <p:nvPr/>
        </p:nvCxnSpPr>
        <p:spPr>
          <a:xfrm flipH="1" flipV="1">
            <a:off x="7224436" y="1940144"/>
            <a:ext cx="337733" cy="33440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85" idx="4"/>
          </p:cNvCxnSpPr>
          <p:nvPr/>
        </p:nvCxnSpPr>
        <p:spPr>
          <a:xfrm flipV="1">
            <a:off x="7151835" y="1935190"/>
            <a:ext cx="23849" cy="50932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86" idx="1"/>
          </p:cNvCxnSpPr>
          <p:nvPr/>
        </p:nvCxnSpPr>
        <p:spPr>
          <a:xfrm>
            <a:off x="6817184" y="3411332"/>
            <a:ext cx="375723" cy="35990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86" idx="0"/>
          </p:cNvCxnSpPr>
          <p:nvPr/>
        </p:nvCxnSpPr>
        <p:spPr>
          <a:xfrm flipH="1">
            <a:off x="7224435" y="3242643"/>
            <a:ext cx="1" cy="52159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86" idx="7"/>
          </p:cNvCxnSpPr>
          <p:nvPr/>
        </p:nvCxnSpPr>
        <p:spPr>
          <a:xfrm flipH="1">
            <a:off x="7280207" y="3411332"/>
            <a:ext cx="351481" cy="35800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86" idx="3"/>
          </p:cNvCxnSpPr>
          <p:nvPr/>
        </p:nvCxnSpPr>
        <p:spPr>
          <a:xfrm flipV="1">
            <a:off x="6817184" y="3883765"/>
            <a:ext cx="344788" cy="34207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86" idx="4"/>
          </p:cNvCxnSpPr>
          <p:nvPr/>
        </p:nvCxnSpPr>
        <p:spPr>
          <a:xfrm flipV="1">
            <a:off x="7224436" y="3908753"/>
            <a:ext cx="15218" cy="485772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86" idx="5"/>
          </p:cNvCxnSpPr>
          <p:nvPr/>
        </p:nvCxnSpPr>
        <p:spPr>
          <a:xfrm flipH="1" flipV="1">
            <a:off x="7280207" y="3883765"/>
            <a:ext cx="351481" cy="34207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87" idx="1"/>
          </p:cNvCxnSpPr>
          <p:nvPr/>
        </p:nvCxnSpPr>
        <p:spPr>
          <a:xfrm>
            <a:off x="7950767" y="3493841"/>
            <a:ext cx="315545" cy="275492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87" idx="0"/>
          </p:cNvCxnSpPr>
          <p:nvPr/>
        </p:nvCxnSpPr>
        <p:spPr>
          <a:xfrm>
            <a:off x="8290445" y="3353142"/>
            <a:ext cx="16943" cy="402269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87" idx="7"/>
          </p:cNvCxnSpPr>
          <p:nvPr/>
        </p:nvCxnSpPr>
        <p:spPr>
          <a:xfrm flipH="1">
            <a:off x="8376318" y="3493842"/>
            <a:ext cx="253805" cy="29167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stCxn id="87" idx="6"/>
          </p:cNvCxnSpPr>
          <p:nvPr/>
        </p:nvCxnSpPr>
        <p:spPr>
          <a:xfrm flipH="1">
            <a:off x="8391664" y="3833520"/>
            <a:ext cx="379158" cy="36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87" idx="5"/>
          </p:cNvCxnSpPr>
          <p:nvPr/>
        </p:nvCxnSpPr>
        <p:spPr>
          <a:xfrm flipH="1" flipV="1">
            <a:off x="8358156" y="3891064"/>
            <a:ext cx="271967" cy="28213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87" idx="4"/>
          </p:cNvCxnSpPr>
          <p:nvPr/>
        </p:nvCxnSpPr>
        <p:spPr>
          <a:xfrm flipH="1" flipV="1">
            <a:off x="8266312" y="3908640"/>
            <a:ext cx="24133" cy="40525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87" idx="3"/>
          </p:cNvCxnSpPr>
          <p:nvPr/>
        </p:nvCxnSpPr>
        <p:spPr>
          <a:xfrm flipV="1">
            <a:off x="7950766" y="3889255"/>
            <a:ext cx="266690" cy="283943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233463" y="4758326"/>
            <a:ext cx="38409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MRT: Stations every 1 km +/-</a:t>
            </a:r>
          </a:p>
          <a:p>
            <a:r>
              <a:rPr lang="en-US" sz="2100" dirty="0" err="1"/>
              <a:t>V</a:t>
            </a:r>
            <a:r>
              <a:rPr lang="en-US" sz="2100" baseline="-25000" dirty="0" err="1"/>
              <a:t>max</a:t>
            </a:r>
            <a:r>
              <a:rPr lang="en-US" sz="2100" dirty="0"/>
              <a:t> ≈ 80 km/h</a:t>
            </a:r>
          </a:p>
          <a:p>
            <a:r>
              <a:rPr lang="en-US" sz="2100" dirty="0" err="1"/>
              <a:t>V</a:t>
            </a:r>
            <a:r>
              <a:rPr lang="en-US" sz="2100" baseline="-25000" dirty="0" err="1"/>
              <a:t>average</a:t>
            </a:r>
            <a:r>
              <a:rPr lang="en-US" sz="2100" dirty="0"/>
              <a:t> </a:t>
            </a:r>
            <a:r>
              <a:rPr lang="en-US" sz="2100" dirty="0"/>
              <a:t>≈</a:t>
            </a:r>
            <a:r>
              <a:rPr lang="en-US" sz="2100" dirty="0"/>
              <a:t> 30 km/h</a:t>
            </a:r>
            <a:endParaRPr lang="th-TH" sz="2100" dirty="0"/>
          </a:p>
        </p:txBody>
      </p:sp>
      <p:sp>
        <p:nvSpPr>
          <p:cNvPr id="194" name="TextBox 193"/>
          <p:cNvSpPr txBox="1"/>
          <p:nvPr/>
        </p:nvSpPr>
        <p:spPr>
          <a:xfrm>
            <a:off x="4412223" y="4785136"/>
            <a:ext cx="49112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Commuter Rail: Stations every 3-10 km +/-</a:t>
            </a:r>
          </a:p>
          <a:p>
            <a:r>
              <a:rPr lang="en-US" sz="2100" dirty="0" err="1"/>
              <a:t>V</a:t>
            </a:r>
            <a:r>
              <a:rPr lang="en-US" sz="2100" baseline="-25000" dirty="0" err="1"/>
              <a:t>max</a:t>
            </a:r>
            <a:r>
              <a:rPr lang="en-US" sz="2100" dirty="0"/>
              <a:t> ≈ 120 km/h</a:t>
            </a:r>
          </a:p>
          <a:p>
            <a:r>
              <a:rPr lang="en-US" sz="2100" dirty="0" err="1"/>
              <a:t>V</a:t>
            </a:r>
            <a:r>
              <a:rPr lang="en-US" sz="2100" baseline="-25000" dirty="0" err="1"/>
              <a:t>average</a:t>
            </a:r>
            <a:r>
              <a:rPr lang="en-US" sz="2100" dirty="0"/>
              <a:t> </a:t>
            </a:r>
            <a:r>
              <a:rPr lang="en-US" sz="2100" dirty="0"/>
              <a:t>≈</a:t>
            </a:r>
            <a:r>
              <a:rPr lang="en-US" sz="2100" dirty="0"/>
              <a:t> 50-70 km/h</a:t>
            </a:r>
            <a:endParaRPr lang="th-TH" sz="2100" dirty="0"/>
          </a:p>
        </p:txBody>
      </p:sp>
      <p:sp>
        <p:nvSpPr>
          <p:cNvPr id="195" name="TextBox 194"/>
          <p:cNvSpPr txBox="1"/>
          <p:nvPr/>
        </p:nvSpPr>
        <p:spPr>
          <a:xfrm>
            <a:off x="3010498" y="2109553"/>
            <a:ext cx="19441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Catchment Area</a:t>
            </a:r>
            <a:endParaRPr lang="th-TH" sz="2100" dirty="0"/>
          </a:p>
        </p:txBody>
      </p:sp>
      <p:cxnSp>
        <p:nvCxnSpPr>
          <p:cNvPr id="199" name="Straight Arrow Connector 198"/>
          <p:cNvCxnSpPr/>
          <p:nvPr/>
        </p:nvCxnSpPr>
        <p:spPr>
          <a:xfrm flipH="1">
            <a:off x="2426492" y="2305761"/>
            <a:ext cx="446846" cy="9222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2698846" y="2516916"/>
            <a:ext cx="647756" cy="115674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5000927" y="2456665"/>
            <a:ext cx="1056302" cy="22895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V="1">
            <a:off x="5042546" y="1757726"/>
            <a:ext cx="1548389" cy="44064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2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94" y="2659050"/>
            <a:ext cx="7833067" cy="26286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It is tremendous difficult, if not impossible, to provide the greater Bangkok with efficient public/MRT system.</a:t>
            </a:r>
          </a:p>
          <a:p>
            <a:pPr marL="0" indent="0">
              <a:buNone/>
            </a:pPr>
            <a:endParaRPr lang="en-US" sz="75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Good city/town planning together with good transport/traffic planning are essential for efficient public/MRT system.</a:t>
            </a:r>
            <a:endParaRPr lang="th-TH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794" y="1353137"/>
            <a:ext cx="381322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>
                <a:solidFill>
                  <a:schemeClr val="accent5">
                    <a:lumMod val="50000"/>
                  </a:schemeClr>
                </a:solidFill>
              </a:rPr>
              <a:t>Conclusion</a:t>
            </a:r>
            <a:endParaRPr lang="th-TH" sz="495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187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Cambria Math</vt:lpstr>
      <vt:lpstr>Cordia New</vt:lpstr>
      <vt:lpstr>Symbol</vt:lpstr>
      <vt:lpstr>Tahoma</vt:lpstr>
      <vt:lpstr>Office Theme</vt:lpstr>
      <vt:lpstr>Could Greater Bangkok Be Served by The Newly Introduced MRT Network</vt:lpstr>
      <vt:lpstr>Mass Rapid Transit / Urban 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Warin Ratchananusorn , Ph.D.</dc:creator>
  <cp:lastModifiedBy>Warin Ratchananusorn , Ph.D.</cp:lastModifiedBy>
  <cp:revision>28</cp:revision>
  <dcterms:created xsi:type="dcterms:W3CDTF">2015-04-01T06:24:53Z</dcterms:created>
  <dcterms:modified xsi:type="dcterms:W3CDTF">2015-04-02T02:01:36Z</dcterms:modified>
</cp:coreProperties>
</file>